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1088" r:id="rId3"/>
    <p:sldId id="350" r:id="rId4"/>
    <p:sldId id="1136" r:id="rId5"/>
    <p:sldId id="1211" r:id="rId6"/>
    <p:sldId id="1126" r:id="rId7"/>
    <p:sldId id="1138" r:id="rId8"/>
    <p:sldId id="1334" r:id="rId9"/>
    <p:sldId id="1291" r:id="rId10"/>
    <p:sldId id="1335" r:id="rId11"/>
    <p:sldId id="1155" r:id="rId12"/>
    <p:sldId id="1212" r:id="rId13"/>
    <p:sldId id="1156" r:id="rId14"/>
    <p:sldId id="1157" r:id="rId15"/>
    <p:sldId id="1158" r:id="rId16"/>
    <p:sldId id="1172" r:id="rId17"/>
    <p:sldId id="1213" r:id="rId18"/>
    <p:sldId id="1162" r:id="rId19"/>
    <p:sldId id="1153" r:id="rId20"/>
    <p:sldId id="1163" r:id="rId21"/>
    <p:sldId id="1222" r:id="rId22"/>
    <p:sldId id="1164" r:id="rId23"/>
    <p:sldId id="1165" r:id="rId24"/>
    <p:sldId id="1166" r:id="rId25"/>
    <p:sldId id="1167" r:id="rId26"/>
    <p:sldId id="1169" r:id="rId27"/>
    <p:sldId id="1336" r:id="rId28"/>
    <p:sldId id="1171" r:id="rId29"/>
    <p:sldId id="1174" r:id="rId30"/>
    <p:sldId id="1175" r:id="rId31"/>
    <p:sldId id="1215" r:id="rId32"/>
    <p:sldId id="1177" r:id="rId33"/>
    <p:sldId id="1216" r:id="rId34"/>
    <p:sldId id="1179" r:id="rId35"/>
    <p:sldId id="1217" r:id="rId36"/>
    <p:sldId id="1218" r:id="rId37"/>
    <p:sldId id="1219" r:id="rId38"/>
    <p:sldId id="1221" r:id="rId39"/>
    <p:sldId id="1337" r:id="rId40"/>
    <p:sldId id="1338" r:id="rId41"/>
    <p:sldId id="1339" r:id="rId42"/>
    <p:sldId id="1220" r:id="rId43"/>
    <p:sldId id="1340" r:id="rId44"/>
    <p:sldId id="1341" r:id="rId45"/>
    <p:sldId id="1342" r:id="rId46"/>
    <p:sldId id="1343" r:id="rId47"/>
    <p:sldId id="1188" r:id="rId48"/>
    <p:sldId id="1189" r:id="rId49"/>
    <p:sldId id="1208" r:id="rId50"/>
    <p:sldId id="1201" r:id="rId51"/>
    <p:sldId id="1209" r:id="rId52"/>
    <p:sldId id="1192" r:id="rId53"/>
    <p:sldId id="1193" r:id="rId54"/>
    <p:sldId id="1194" r:id="rId55"/>
    <p:sldId id="1195" r:id="rId56"/>
    <p:sldId id="1196" r:id="rId57"/>
    <p:sldId id="1197" r:id="rId58"/>
    <p:sldId id="1205" r:id="rId59"/>
    <p:sldId id="1198" r:id="rId60"/>
    <p:sldId id="1206" r:id="rId61"/>
    <p:sldId id="120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82785"/>
  </p:normalViewPr>
  <p:slideViewPr>
    <p:cSldViewPr snapToGrid="0" snapToObjects="1">
      <p:cViewPr varScale="1">
        <p:scale>
          <a:sx n="169" d="100"/>
          <a:sy n="169" d="100"/>
        </p:scale>
        <p:origin x="3432" y="192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78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45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79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8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6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0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7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8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24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5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0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142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91.png"/><Relationship Id="rId4" Type="http://schemas.openxmlformats.org/officeDocument/2006/relationships/image" Target="../media/image3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/>
              <a:t>Lecture 17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935D-5FAB-8747-8A07-89D6538F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Other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models with nonlinear transformation</a:t>
                </a:r>
              </a:p>
              <a:p>
                <a:pPr lvl="1"/>
                <a:endParaRPr lang="en-US" sz="500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RBF is based on the similarity to a set of points</a:t>
                </a:r>
              </a:p>
              <a:p>
                <a:pPr lvl="1"/>
                <a:endParaRPr lang="en-US" sz="500" dirty="0"/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Connection to SVM with RBF Kernel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Using K representative points vs. using support vectors</a:t>
                </a:r>
              </a:p>
              <a:p>
                <a:pPr lvl="1"/>
                <a:endParaRPr lang="en-US" sz="5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Connection to Neural Networks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RBF can be graphically represented as a one-hidden layer network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  <a:blipFill>
                <a:blip r:embed="rId2"/>
                <a:stretch>
                  <a:fillRect l="-965" t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5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78" y="2838125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 (Probably the right one.)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 (Probably the right one.)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>
                <a:blip r:embed="rId2"/>
                <a:stretch>
                  <a:fillRect l="-910" t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 for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E8853D0-7800-D040-A594-E1A83CB7A0A2}"/>
                  </a:ext>
                </a:extLst>
              </p:cNvPr>
              <p:cNvSpPr/>
              <p:nvPr/>
            </p:nvSpPr>
            <p:spPr>
              <a:xfrm>
                <a:off x="7732126" y="2553824"/>
                <a:ext cx="3311611" cy="89461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E8853D0-7800-D040-A594-E1A83CB7A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126" y="2553824"/>
                <a:ext cx="3311611" cy="89461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56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Midterm grades are posted on </a:t>
            </a:r>
            <a:r>
              <a:rPr lang="en-US" dirty="0" err="1">
                <a:solidFill>
                  <a:schemeClr val="bg1"/>
                </a:solidFill>
              </a:rPr>
              <a:t>WebSTAC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sz="600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Margin: shortest distance from the separator to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3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6C3D7BD-3059-F942-899F-EF18E9D8B2E1}"/>
                  </a:ext>
                </a:extLst>
              </p:cNvPr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6C3D7BD-3059-F942-899F-EF18E9D8B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BEC77F5-FFBC-0D4A-89A2-49F134EF5C0E}"/>
                  </a:ext>
                </a:extLst>
              </p:cNvPr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BEC77F5-FFBC-0D4A-89A2-49F134EF5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>
                <a:blip r:embed="rId5"/>
                <a:stretch>
                  <a:fillRect t="-1724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05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Margin: shortest distance from the separator to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51975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51975"/>
                <a:ext cx="10515600" cy="3420532"/>
              </a:xfrm>
              <a:blipFill>
                <a:blip r:embed="rId2"/>
                <a:stretch>
                  <a:fillRect l="-1086" t="-3333"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DA6F37DB-C57C-004C-8DCE-29A632E1C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C989AE-0024-A445-952D-09123C59770B}"/>
                  </a:ext>
                </a:extLst>
              </p:cNvPr>
              <p:cNvSpPr/>
              <p:nvPr/>
            </p:nvSpPr>
            <p:spPr>
              <a:xfrm>
                <a:off x="838200" y="1738976"/>
                <a:ext cx="5435600" cy="124955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C989AE-0024-A445-952D-09123C597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8976"/>
                <a:ext cx="5435600" cy="1249552"/>
              </a:xfrm>
              <a:prstGeom prst="round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A4C6025-F3F1-8D49-802B-FE47B7C8E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656" y="3776559"/>
            <a:ext cx="4556401" cy="27163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7F59D3-2305-2B4A-86CA-F5B399E2FE35}"/>
              </a:ext>
            </a:extLst>
          </p:cNvPr>
          <p:cNvSpPr/>
          <p:nvPr/>
        </p:nvSpPr>
        <p:spPr>
          <a:xfrm>
            <a:off x="7445656" y="2782669"/>
            <a:ext cx="41942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Short Break and Questions:</a:t>
            </a:r>
          </a:p>
          <a:p>
            <a:r>
              <a:rPr lang="en-US" dirty="0"/>
              <a:t>How to construct QP for hard-margin SVM </a:t>
            </a:r>
          </a:p>
        </p:txBody>
      </p:sp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7911-274F-3236-531B-F683A1D1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Discussion on SVM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4C103-A876-B27A-A6CC-CDEFA5054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93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5812" y="1677474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Weight decay regularization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6948165" y="2208711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165" y="2208711"/>
                <a:ext cx="3398443" cy="1602602"/>
              </a:xfrm>
              <a:prstGeom prst="roundRect">
                <a:avLst/>
              </a:prstGeom>
              <a:blipFill>
                <a:blip r:embed="rId2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461935" y="2278329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935" y="2278329"/>
                <a:ext cx="3398444" cy="1602602"/>
              </a:xfrm>
              <a:prstGeom prst="roundRect">
                <a:avLst/>
              </a:prstGeom>
              <a:blipFill>
                <a:blip r:embed="rId3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A4CC73-3C81-7A42-B8FE-078B05478498}"/>
              </a:ext>
            </a:extLst>
          </p:cNvPr>
          <p:cNvSpPr txBox="1">
            <a:spLocks/>
          </p:cNvSpPr>
          <p:nvPr/>
        </p:nvSpPr>
        <p:spPr>
          <a:xfrm>
            <a:off x="848834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Another way to look at SVM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A4A243-8C79-7D43-A9AC-48E617C87194}"/>
              </a:ext>
            </a:extLst>
          </p:cNvPr>
          <p:cNvSpPr txBox="1">
            <a:spLocks/>
          </p:cNvSpPr>
          <p:nvPr/>
        </p:nvSpPr>
        <p:spPr>
          <a:xfrm>
            <a:off x="838200" y="4667468"/>
            <a:ext cx="10951464" cy="2063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Maximizing margin </a:t>
            </a:r>
            <a:r>
              <a:rPr lang="en-US" dirty="0"/>
              <a:t>is similar to </a:t>
            </a:r>
            <a:r>
              <a:rPr lang="en-US" dirty="0">
                <a:solidFill>
                  <a:schemeClr val="accent2"/>
                </a:solidFill>
              </a:rPr>
              <a:t>applying regularization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You’ll see that these two interpretations are somewhat “equivalent” when we introduce </a:t>
            </a:r>
            <a:r>
              <a:rPr lang="en-US" dirty="0" err="1"/>
              <a:t>Lagragian</a:t>
            </a:r>
            <a:r>
              <a:rPr lang="en-US" dirty="0"/>
              <a:t> next lecture.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604B9D72-0DE7-EB48-B36D-699A9877DDA7}"/>
                  </a:ext>
                </a:extLst>
              </p:cNvPr>
              <p:cNvSpPr/>
              <p:nvPr/>
            </p:nvSpPr>
            <p:spPr>
              <a:xfrm>
                <a:off x="7818864" y="336240"/>
                <a:ext cx="4053468" cy="102278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604B9D72-0DE7-EB48-B36D-699A9877D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864" y="336240"/>
                <a:ext cx="4053468" cy="10227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(the reverse might not be true)</a:t>
                </a: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>
                <a:blip r:embed="rId2"/>
                <a:stretch>
                  <a:fillRect l="-100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061633" y="4605310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633" y="4605310"/>
                <a:ext cx="4453467" cy="11107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B46FC20-E88B-8846-9652-A4FBDE2741EB}"/>
              </a:ext>
            </a:extLst>
          </p:cNvPr>
          <p:cNvSpPr/>
          <p:nvPr/>
        </p:nvSpPr>
        <p:spPr>
          <a:xfrm>
            <a:off x="1433384" y="4127157"/>
            <a:ext cx="568411" cy="362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63EF65-886E-5342-B094-8D4B355C8AB9}"/>
              </a:ext>
            </a:extLst>
          </p:cNvPr>
          <p:cNvSpPr/>
          <p:nvPr/>
        </p:nvSpPr>
        <p:spPr>
          <a:xfrm>
            <a:off x="8575589" y="801731"/>
            <a:ext cx="3099486" cy="8128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We’ll more formally define support vectors next lecture.</a:t>
            </a:r>
          </a:p>
        </p:txBody>
      </p:sp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upper bound of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>
                <a:blip r:embed="rId2"/>
                <a:stretch>
                  <a:fillRect l="-106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2218267" cy="22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noises when 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 b="-14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larger</a:t>
                </a:r>
              </a:p>
              <a:p>
                <a:pPr lvl="1"/>
                <a:r>
                  <a:rPr lang="en-US" altLang="zh-TW" dirty="0"/>
                  <a:t>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80" y="3169922"/>
            <a:ext cx="5915929" cy="3007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CCC6D7-E548-A541-8ECF-9293A827327B}"/>
                  </a:ext>
                </a:extLst>
              </p:cNvPr>
              <p:cNvSpPr/>
              <p:nvPr/>
            </p:nvSpPr>
            <p:spPr>
              <a:xfrm>
                <a:off x="6872091" y="3612847"/>
                <a:ext cx="5105849" cy="143694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CCC6D7-E548-A541-8ECF-9293A8273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091" y="3612847"/>
                <a:ext cx="5105849" cy="1436947"/>
              </a:xfrm>
              <a:prstGeom prst="roundRect">
                <a:avLst/>
              </a:prstGeom>
              <a:blipFill>
                <a:blip r:embed="rId5"/>
                <a:stretch>
                  <a:fillRect t="-70175" b="-6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hard-margin SVM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There exists a corresponding dual formulation (more next lecture)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 dual</a:t>
                </a:r>
              </a:p>
              <a:p>
                <a:pPr lvl="1"/>
                <a:r>
                  <a:rPr lang="en-US" dirty="0"/>
                  <a:t>The optimal primal is the same as the optimal dual</a:t>
                </a:r>
              </a:p>
              <a:p>
                <a:pPr lvl="1"/>
                <a:r>
                  <a:rPr lang="en-US" dirty="0"/>
                  <a:t>We can infer the optimal primal solutions from the optimal dual solutions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4"/>
                <a:stretch>
                  <a:fillRect l="-1086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  <a:blipFill>
                <a:blip r:embed="rId5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6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for the nonlinear transformation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blipFill>
                <a:blip r:embed="rId8"/>
                <a:stretch>
                  <a:fillRect l="-2011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51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929A-0D9D-844D-839F-CA46F6F95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30511-F59F-224A-8185-5BD12236D2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10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Primal-dual formulations using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 tricks</a:t>
                </a:r>
              </a:p>
              <a:p>
                <a:pPr lvl="1"/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efficiently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30511-F59F-224A-8185-5BD12236D2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1029"/>
              </a:xfrm>
              <a:blipFill>
                <a:blip r:embed="rId2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277BF33-37E6-154F-82AE-27C53BCE758F}"/>
                  </a:ext>
                </a:extLst>
              </p:cNvPr>
              <p:cNvSpPr/>
              <p:nvPr/>
            </p:nvSpPr>
            <p:spPr>
              <a:xfrm>
                <a:off x="5908022" y="2455610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277BF33-37E6-154F-82AE-27C53BCE7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22" y="2455610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8750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0DF5929F-1862-5F44-8AA6-BFE0AE981E5F}"/>
                  </a:ext>
                </a:extLst>
              </p:cNvPr>
              <p:cNvSpPr/>
              <p:nvPr/>
            </p:nvSpPr>
            <p:spPr>
              <a:xfrm>
                <a:off x="1104374" y="2455610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0DF5929F-1862-5F44-8AA6-BFE0AE981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455610"/>
                <a:ext cx="4396312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80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69083" cy="2852737"/>
          </a:xfrm>
        </p:spPr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Duality and </a:t>
            </a:r>
            <a:br>
              <a:rPr lang="en-US" dirty="0"/>
            </a:br>
            <a:r>
              <a:rPr lang="en-US" dirty="0"/>
              <a:t>Convex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62144"/>
            <a:ext cx="10515600" cy="1127506"/>
          </a:xfrm>
        </p:spPr>
        <p:txBody>
          <a:bodyPr/>
          <a:lstStyle/>
          <a:p>
            <a:r>
              <a:rPr lang="en-US" dirty="0"/>
              <a:t>[The next few slides are </a:t>
            </a:r>
            <a:r>
              <a:rPr lang="en-US" dirty="0">
                <a:solidFill>
                  <a:schemeClr val="accent1"/>
                </a:solidFill>
              </a:rPr>
              <a:t>safe to skip </a:t>
            </a:r>
            <a:r>
              <a:rPr lang="en-US" dirty="0"/>
              <a:t>for the exam, </a:t>
            </a:r>
            <a:br>
              <a:rPr lang="en-US" dirty="0"/>
            </a:br>
            <a:r>
              <a:rPr lang="en-US" dirty="0"/>
              <a:t> but they contain useful concepts for optimization/ML]</a:t>
            </a:r>
          </a:p>
        </p:txBody>
      </p:sp>
    </p:spTree>
    <p:extLst>
      <p:ext uri="{BB962C8B-B14F-4D97-AF65-F5344CB8AC3E}">
        <p14:creationId xmlns:p14="http://schemas.microsoft.com/office/powerpoint/2010/main" val="1809442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Nearest Neighbor is 2-Optimal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Voronoi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18" t="-19737" r="-111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Standard form of convex optimization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Convex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convex</a:t>
                </a:r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C00000"/>
                    </a:solidFill>
                  </a:rPr>
                  <a:t>affine</a:t>
                </a:r>
              </a:p>
              <a:p>
                <a:pPr lvl="1"/>
                <a:r>
                  <a:rPr lang="en-US" dirty="0"/>
                  <a:t>Mostly implies the existence of efficient solvers</a:t>
                </a:r>
              </a:p>
              <a:p>
                <a:pPr lvl="1"/>
                <a:r>
                  <a:rPr lang="en-US" dirty="0"/>
                  <a:t>Special cases</a:t>
                </a:r>
              </a:p>
              <a:p>
                <a:pPr lvl="2"/>
                <a:r>
                  <a:rPr lang="en-US" sz="2400" dirty="0"/>
                  <a:t>Linear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all affine</a:t>
                </a:r>
              </a:p>
              <a:p>
                <a:pPr lvl="2"/>
                <a:r>
                  <a:rPr lang="en-US" sz="2400" dirty="0"/>
                  <a:t>Quadratic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quadratic;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affine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  <a:blipFill>
                <a:blip r:embed="rId2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927415" y="2280422"/>
            <a:ext cx="2410087" cy="2826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66090" y="1931493"/>
            <a:ext cx="137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27342" y="2956675"/>
            <a:ext cx="910160" cy="310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66090" y="2725843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38589" y="3433097"/>
            <a:ext cx="898913" cy="1180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66090" y="3322444"/>
            <a:ext cx="2633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DB984-6EDD-D144-AFD8-A7B36C91F322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/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 affine function is in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18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4" grpId="0"/>
      <p:bldP spid="16" grpId="0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086350" y="5043488"/>
            <a:ext cx="899584" cy="957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25110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4178108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Primal-Dual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Primal</a:t>
                </a:r>
                <a:r>
                  <a:rPr lang="en-US" dirty="0"/>
                  <a:t> problem (the standard form of convex optimization)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r>
                  <a:rPr lang="en-US" b="1" dirty="0"/>
                  <a:t>Dual</a:t>
                </a:r>
                <a:r>
                  <a:rPr lang="en-US" dirty="0"/>
                  <a:t> problem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Minimax theorem [von Neumann, 1928]:  </a:t>
                </a:r>
                <a:br>
                  <a:rPr lang="en-US" dirty="0"/>
                </a:br>
                <a:r>
                  <a:rPr lang="en-US" sz="2000" dirty="0"/>
                  <a:t>For convex programs, under mild conditions,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  <a:blipFill>
                <a:blip r:embed="rId3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</a:t>
                </a:r>
                <a:r>
                  <a:rPr lang="en-US" u="sng">
                    <a:solidFill>
                      <a:schemeClr val="tx1"/>
                    </a:solidFill>
                  </a:rPr>
                  <a:t>of definitions:</a:t>
                </a:r>
              </a:p>
              <a:p>
                <a:endParaRPr lang="en-US" sz="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  <a:blipFill>
                <a:blip r:embed="rId4"/>
                <a:stretch>
                  <a:fillRect b="-28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0434BAE-0C5D-B643-9447-990C6103F39A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52923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Theorem [von Neumann, 1928]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Remarks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primal</a:t>
                </a:r>
                <a:r>
                  <a:rPr lang="en-US" dirty="0"/>
                  <a:t> is the same as 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dual </a:t>
                </a:r>
                <a:r>
                  <a:rPr lang="en-US" dirty="0"/>
                  <a:t>for (most) convex programs!</a:t>
                </a:r>
              </a:p>
              <a:p>
                <a:pPr lvl="2"/>
                <a:r>
                  <a:rPr lang="en-US" dirty="0"/>
                  <a:t>We can work on a different problem space to address the original problem</a:t>
                </a:r>
              </a:p>
              <a:p>
                <a:pPr lvl="2"/>
                <a:r>
                  <a:rPr lang="en-US" dirty="0"/>
                  <a:t>We’ll demonstrate the usage of this in SVM, but it’s also useful in other applications</a:t>
                </a:r>
              </a:p>
              <a:p>
                <a:pPr lvl="1"/>
                <a:r>
                  <a:rPr lang="en-US" dirty="0"/>
                  <a:t>This is an important result in many areas -- e.g., it is considered as the starting point of game theory (two-player zero-sum game).</a:t>
                </a:r>
              </a:p>
              <a:p>
                <a:endParaRPr lang="en-US" sz="200" dirty="0"/>
              </a:p>
              <a:p>
                <a:r>
                  <a:rPr lang="en-US" dirty="0"/>
                  <a:t>Now we know the objectives of the optimal dual and the optimal primal are the same. </a:t>
                </a:r>
                <a:r>
                  <a:rPr lang="en-US" dirty="0">
                    <a:solidFill>
                      <a:srgbClr val="C00000"/>
                    </a:solidFill>
                  </a:rPr>
                  <a:t>How are the optimal solutions related</a:t>
                </a:r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  <a:blipFill>
                <a:blip r:embed="rId3"/>
                <a:stretch>
                  <a:fillRect l="-925" t="-3526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4AFEDE-7F35-4F4E-9F02-2F66965672B8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63674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Karush</a:t>
            </a:r>
            <a:r>
              <a:rPr lang="en-US" dirty="0"/>
              <a:t>-Kuhn-Tucker (KKT)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optimal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satisfy the following conditions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Stationary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Primal feasibility: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Dual feasibility: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Complementary slackness: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:r>
                  <a:rPr lang="en-US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  <a:blipFill>
                <a:blip r:embed="rId3"/>
                <a:stretch>
                  <a:fillRect t="-34579" b="-89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Primal:</a:t>
                </a: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  <a:blipFill>
                <a:blip r:embed="rId4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  <a:blipFill>
                <a:blip r:embed="rId5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2F8FAE-60DC-0B43-85FB-C8DCD5FF6B0B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49872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333A-67E0-11AB-D6D0-456FC7F2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Weight-Decay 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48AFF91-BAB2-6FA0-CF9E-D312BD43093E}"/>
                  </a:ext>
                </a:extLst>
              </p:cNvPr>
              <p:cNvSpPr/>
              <p:nvPr/>
            </p:nvSpPr>
            <p:spPr>
              <a:xfrm>
                <a:off x="6912710" y="2576538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48AFF91-BAB2-6FA0-CF9E-D312BD430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710" y="2576538"/>
                <a:ext cx="3145790" cy="112490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2D9016F-24B7-718A-37EC-F5C37A0E4550}"/>
              </a:ext>
            </a:extLst>
          </p:cNvPr>
          <p:cNvSpPr txBox="1">
            <a:spLocks/>
          </p:cNvSpPr>
          <p:nvPr/>
        </p:nvSpPr>
        <p:spPr>
          <a:xfrm>
            <a:off x="6096000" y="1829296"/>
            <a:ext cx="5662639" cy="496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Exercise:</a:t>
            </a:r>
            <a:br>
              <a:rPr lang="en-US" dirty="0"/>
            </a:br>
            <a:r>
              <a:rPr lang="en-US" dirty="0"/>
              <a:t>Remember the weight-decay regularization: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And the 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Use what we talked about to write the </a:t>
            </a:r>
            <a:br>
              <a:rPr lang="en-US" dirty="0"/>
            </a:br>
            <a:r>
              <a:rPr lang="en-US" dirty="0"/>
              <a:t>unconstrained optimization problem.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E3F05CA-F00C-DB2D-AEAD-47C2747422A4}"/>
                  </a:ext>
                </a:extLst>
              </p:cNvPr>
              <p:cNvSpPr/>
              <p:nvPr/>
            </p:nvSpPr>
            <p:spPr>
              <a:xfrm>
                <a:off x="592419" y="1815460"/>
                <a:ext cx="5212922" cy="304232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2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E3F05CA-F00C-DB2D-AEAD-47C274742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19" y="1815460"/>
                <a:ext cx="5212922" cy="3042322"/>
              </a:xfrm>
              <a:prstGeom prst="roundRect">
                <a:avLst>
                  <a:gd name="adj" fmla="val 8814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1222BBB-7C91-6B1A-A7F1-2AEEAFA31ED7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9656A3E-7C05-3CC7-E815-AF8521946F42}"/>
                  </a:ext>
                </a:extLst>
              </p:cNvPr>
              <p:cNvSpPr/>
              <p:nvPr/>
            </p:nvSpPr>
            <p:spPr>
              <a:xfrm>
                <a:off x="6980165" y="4223336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9656A3E-7C05-3CC7-E815-AF8521946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165" y="4223336"/>
                <a:ext cx="3145790" cy="11249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251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79725"/>
          </a:xfrm>
        </p:spPr>
        <p:txBody>
          <a:bodyPr/>
          <a:lstStyle/>
          <a:p>
            <a:r>
              <a:rPr lang="en-US" dirty="0"/>
              <a:t>Dual SVM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75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6"/>
          </a:xfrm>
        </p:spPr>
        <p:txBody>
          <a:bodyPr>
            <a:normAutofit/>
          </a:bodyPr>
          <a:lstStyle/>
          <a:p>
            <a:r>
              <a:rPr lang="en-US" dirty="0"/>
              <a:t>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42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Dual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 rotWithShape="0">
                <a:blip r:embed="rId2"/>
                <a:stretch>
                  <a:fillRect l="-104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AC7C55-0BE5-B841-982B-68701C90DE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AC7C55-0BE5-B841-982B-68701C90DE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B2277-A7FB-A54F-BBA5-E81F677C18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805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Making the choice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a function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denoted by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Theorem:</a:t>
                </a:r>
              </a:p>
              <a:p>
                <a:pPr lvl="2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/>
                  <a:t>, if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2"/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sz="900" dirty="0"/>
              </a:p>
              <a:p>
                <a:pPr lvl="1"/>
                <a:r>
                  <a:rPr lang="en-US" dirty="0"/>
                  <a:t>Other practical rules of thumb:</a:t>
                </a:r>
              </a:p>
              <a:p>
                <a:pPr lvl="2"/>
                <a:r>
                  <a:rPr lang="en-US" altLang="zh-TW" sz="2400" dirty="0"/>
                  <a:t>Setting a small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is often a good enough choice</a:t>
                </a:r>
              </a:p>
              <a:p>
                <a:pPr lvl="2"/>
                <a:r>
                  <a:rPr lang="en-US" sz="2400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B2277-A7FB-A54F-BBA5-E81F677C1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8055"/>
              </a:xfrm>
              <a:blipFill>
                <a:blip r:embed="rId4"/>
                <a:stretch>
                  <a:fillRect l="-965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9A918A0-E6EC-8840-A093-67C64839A170}"/>
                  </a:ext>
                </a:extLst>
              </p:cNvPr>
              <p:cNvSpPr/>
              <p:nvPr/>
            </p:nvSpPr>
            <p:spPr>
              <a:xfrm>
                <a:off x="7947706" y="4044778"/>
                <a:ext cx="4096013" cy="790833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With suitable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→∞,</m:t>
                    </m:r>
                  </m:oMath>
                </a14:m>
                <a:r>
                  <a:rPr lang="en-US" dirty="0"/>
                  <a:t> we can recover the optimal hypothesis.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9A918A0-E6EC-8840-A093-67C64839A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706" y="4044778"/>
                <a:ext cx="4096013" cy="790833"/>
              </a:xfrm>
              <a:prstGeom prst="roundRect">
                <a:avLst/>
              </a:prstGeom>
              <a:blipFill>
                <a:blip r:embed="rId5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70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3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725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428875" y="6314406"/>
            <a:ext cx="2914652" cy="230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72113" y="631440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67550" y="3407569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3563" y="355122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95537" y="1307473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1550" y="145113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7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Dual of the 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dual is still a Quadratic Program, with efficient solvers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We know that the objective of the optimal dual is the same as the optimal primal.</a:t>
                </a:r>
              </a:p>
              <a:p>
                <a:r>
                  <a:rPr lang="en-US" sz="2400" dirty="0"/>
                  <a:t>Say we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how do we recover the optimal primal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dirty="0"/>
                  <a:t>Apply KKT conditions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stationary conditions in KKT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Using complementary slackness in KKT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 rotWithShape="0">
                <a:blip r:embed="rId3"/>
                <a:stretch>
                  <a:fillRect l="-1043" t="-2000" b="-14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482909" y="1939926"/>
            <a:ext cx="6480492" cy="752114"/>
            <a:chOff x="5711508" y="1730988"/>
            <a:chExt cx="6480492" cy="752114"/>
          </a:xfrm>
        </p:grpSpPr>
        <p:sp>
          <p:nvSpPr>
            <p:cNvPr id="4" name="Rounded Rectangle 3"/>
            <p:cNvSpPr/>
            <p:nvPr/>
          </p:nvSpPr>
          <p:spPr>
            <a:xfrm>
              <a:off x="6657975" y="1730988"/>
              <a:ext cx="5419725" cy="75211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 swapped the order to avoid two superscripts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  <a:blipFill rotWithShape="0">
                <a:blip r:embed="rId5"/>
                <a:stretch>
                  <a:fillRect l="-12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686425" y="4471988"/>
            <a:ext cx="1185863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the dual and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imply?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Complementary slackness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=&gt;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linear combination of support vectors!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  <a:blipFill rotWithShape="0">
                <a:blip r:embed="rId3"/>
                <a:stretch>
                  <a:fillRect l="-1043" t="-3842" b="-4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498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</a:t>
            </a:r>
            <a:br>
              <a:rPr lang="en-US" dirty="0"/>
            </a:br>
            <a:r>
              <a:rPr lang="en-US" dirty="0"/>
              <a:t>Kernel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55" y="4032354"/>
            <a:ext cx="2545874" cy="2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75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QP solver.</a:t>
            </a:r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 rotWithShape="0">
                <a:blip r:embed="rId4"/>
                <a:stretch>
                  <a:fillRect l="-253" b="-22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Dual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  <a:p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3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5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1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transform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operation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We define the transform slight differently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and the initial 1 are not in the original transform, but we include them for convenience.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  <a:blipFill rotWithShape="0">
                <a:blip r:embed="rId4"/>
                <a:stretch>
                  <a:fillRect b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6448" y="3791712"/>
            <a:ext cx="560832" cy="18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0204" y="4206240"/>
            <a:ext cx="982980" cy="14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similarity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the higher dimensional space without really worried about 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 rotWithShape="0">
                <a:blip r:embed="rId2"/>
                <a:stretch>
                  <a:fillRect l="-10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Properties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Simple algorithm</a:t>
            </a:r>
          </a:p>
          <a:p>
            <a:pPr lvl="1"/>
            <a:r>
              <a:rPr lang="en-US" dirty="0"/>
              <a:t>Good interpretations</a:t>
            </a:r>
          </a:p>
          <a:p>
            <a:pPr lvl="1"/>
            <a:r>
              <a:rPr lang="en-US" dirty="0"/>
              <a:t>Nice theoretical guarantees</a:t>
            </a:r>
          </a:p>
          <a:p>
            <a:pPr lvl="1"/>
            <a:r>
              <a:rPr lang="en-US" dirty="0"/>
              <a:t>Easy to adapt to regression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(average of nearest neighbors) </a:t>
            </a:r>
            <a:r>
              <a:rPr lang="en-US" dirty="0"/>
              <a:t>and multi-class classification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(majority voting)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Curse of dimensionality</a:t>
            </a:r>
          </a:p>
          <a:p>
            <a:pPr lvl="2"/>
            <a:r>
              <a:rPr lang="en-US" dirty="0"/>
              <a:t>When dimensionality is high, most points won’t be close to each other</a:t>
            </a:r>
          </a:p>
          <a:p>
            <a:pPr lvl="2"/>
            <a:r>
              <a:rPr lang="en-US" dirty="0"/>
              <a:t>For points to be close, they need to be close in every dimension</a:t>
            </a:r>
          </a:p>
          <a:p>
            <a:pPr lvl="1"/>
            <a:r>
              <a:rPr lang="en-US" dirty="0"/>
              <a:t>Computational issue </a:t>
            </a:r>
          </a:p>
          <a:p>
            <a:pPr lvl="2"/>
            <a:r>
              <a:rPr lang="en-US" dirty="0"/>
              <a:t>Each prediction requires heavy computation</a:t>
            </a:r>
          </a:p>
        </p:txBody>
      </p:sp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 rotWithShape="0">
                <a:blip r:embed="rId3"/>
                <a:stretch>
                  <a:fillRect l="-1043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 rotWithShape="0">
                <a:blip r:embed="rId4"/>
                <a:stretch>
                  <a:fillRect b="-10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603276" cy="1642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heuristic approaches (e.g., Condensed Nearest Neighbor).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Clustering data points</a:t>
            </a:r>
          </a:p>
          <a:p>
            <a:r>
              <a:rPr lang="en-US" sz="2400" dirty="0"/>
              <a:t>For a new data point, we might be able to “ignore” some clusters when searching </a:t>
            </a:r>
            <a:r>
              <a:rPr lang="en-US" sz="2400"/>
              <a:t>for nearest neighbor.</a:t>
            </a:r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 (RBF)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 to form hypothesis</a:t>
                </a:r>
              </a:p>
              <a:p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pPr lvl="2"/>
                <a:r>
                  <a:rPr lang="en-US" sz="2400" dirty="0"/>
                  <a:t>Gaussian RBF (we have seen this in SVM):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385931" y="3411246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931" y="3411246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Nonparametric and Parametric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387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representative points (e.g., clustering)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from data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38726"/>
              </a:xfrm>
              <a:blipFill>
                <a:blip r:embed="rId2"/>
                <a:stretch>
                  <a:fillRect l="-1086" t="-2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D48F10A-DAF0-4B43-8D3F-5F336B2E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981" y="1825625"/>
            <a:ext cx="3077541" cy="2297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4C5E6-9827-ED42-9485-0C59FD58A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388" y="4495704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50135</TotalTime>
  <Words>4257</Words>
  <Application>Microsoft Macintosh PowerPoint</Application>
  <PresentationFormat>Widescreen</PresentationFormat>
  <Paragraphs>717</Paragraphs>
  <Slides>61</Slides>
  <Notes>11</Notes>
  <HiddenSlides>19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k-Nearest Neighbor (K-NN)</vt:lpstr>
      <vt:lpstr>Summary of k-NN Properties</vt:lpstr>
      <vt:lpstr>Dealing with Computational Issues</vt:lpstr>
      <vt:lpstr>Radial Basis Function (RBF)</vt:lpstr>
      <vt:lpstr>Nonparametric and Parametric RBF</vt:lpstr>
      <vt:lpstr>Connection to Other Hypothesis Sets</vt:lpstr>
      <vt:lpstr>Support Vector Machines (SVM)</vt:lpstr>
      <vt:lpstr>What Do We Know about Linear Classification?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Outline of Our Discussion for SVM</vt:lpstr>
      <vt:lpstr>Today’s Lecture</vt:lpstr>
      <vt:lpstr>Hard-Margin SVM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Some Discussion on SVM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  <vt:lpstr>Nonlinear Transform: z ⃗=Φ(x ⃗)</vt:lpstr>
      <vt:lpstr>Next Lecture</vt:lpstr>
      <vt:lpstr>Lagrangian Duality and  Convex Optimization</vt:lpstr>
      <vt:lpstr>Convex Optimization</vt:lpstr>
      <vt:lpstr>Lagrangian</vt:lpstr>
      <vt:lpstr>Lagrangian</vt:lpstr>
      <vt:lpstr>Primal-Dual Formulation</vt:lpstr>
      <vt:lpstr>Minimax Theorem [von Neumann, 1928]</vt:lpstr>
      <vt:lpstr>Karush-Kuhn-Tucker (KKT) Conditions</vt:lpstr>
      <vt:lpstr>Connection to Weight-Decay Regularization</vt:lpstr>
      <vt:lpstr>Dual SVM</vt:lpstr>
      <vt:lpstr>Derive the Dual for Hard-Margin SVM</vt:lpstr>
      <vt:lpstr>Derive the Dual for Hard-Margin SVM</vt:lpstr>
      <vt:lpstr>PowerPoint Presentation</vt:lpstr>
      <vt:lpstr>PowerPoint Presentation</vt:lpstr>
      <vt:lpstr>Dual SVM</vt:lpstr>
      <vt:lpstr>Recover (w ⃗^∗,b^∗) from α ⃗^∗</vt:lpstr>
      <vt:lpstr>Recover (w ⃗^∗,b^∗) from α ⃗^∗</vt:lpstr>
      <vt:lpstr>Nonlinear Transform and  Kernel Tricks</vt:lpstr>
      <vt:lpstr>Primal-Dual Formulations of Hard-Margin SVM</vt:lpstr>
      <vt:lpstr>Nonlinear Transform: z ⃗=Φ(x ⃗)</vt:lpstr>
      <vt:lpstr>Example: 2nd Order Polynomial Transform</vt:lpstr>
      <vt:lpstr>Kernel Functions</vt:lpstr>
      <vt:lpstr>Kernel Trick: Utilize Dual and Kernel Functions</vt:lpstr>
      <vt:lpstr>Recover (w ⃗^∗,b^∗) from α ⃗^∗ with Kernel Tricks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4451</cp:revision>
  <cp:lastPrinted>2020-04-07T17:58:30Z</cp:lastPrinted>
  <dcterms:created xsi:type="dcterms:W3CDTF">2017-08-24T15:35:37Z</dcterms:created>
  <dcterms:modified xsi:type="dcterms:W3CDTF">2022-11-04T18:59:53Z</dcterms:modified>
</cp:coreProperties>
</file>